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8" r:id="rId3"/>
    <p:sldId id="261" r:id="rId4"/>
    <p:sldId id="263" r:id="rId5"/>
    <p:sldId id="278" r:id="rId6"/>
    <p:sldId id="279" r:id="rId7"/>
    <p:sldId id="264" r:id="rId8"/>
    <p:sldId id="265" r:id="rId9"/>
    <p:sldId id="273" r:id="rId10"/>
    <p:sldId id="280" r:id="rId11"/>
    <p:sldId id="281" r:id="rId12"/>
    <p:sldId id="283" r:id="rId13"/>
    <p:sldId id="292" r:id="rId14"/>
    <p:sldId id="284" r:id="rId15"/>
    <p:sldId id="288" r:id="rId16"/>
    <p:sldId id="291" r:id="rId17"/>
    <p:sldId id="289" r:id="rId18"/>
    <p:sldId id="266" r:id="rId19"/>
    <p:sldId id="271" r:id="rId20"/>
    <p:sldId id="268" r:id="rId21"/>
    <p:sldId id="269" r:id="rId22"/>
    <p:sldId id="270" r:id="rId23"/>
    <p:sldId id="275" r:id="rId24"/>
    <p:sldId id="282" r:id="rId25"/>
    <p:sldId id="290" r:id="rId26"/>
    <p:sldId id="285" r:id="rId27"/>
    <p:sldId id="287" r:id="rId28"/>
    <p:sldId id="274" r:id="rId29"/>
    <p:sldId id="286" r:id="rId30"/>
    <p:sldId id="27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FD7B7-12E0-2F4F-A499-ACE9FB30413A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B5554-0F9A-174E-9431-6632022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9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BE40CE1-EF72-46D5-B824-D1353E0C1D63}" type="slidenum">
              <a:rPr lang="en-US" sz="1200" i="0">
                <a:solidFill>
                  <a:prstClr val="black"/>
                </a:solidFill>
              </a:rPr>
              <a:pPr/>
              <a:t>1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17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18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19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20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21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22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23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24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25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26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27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Talk about adapters</a:t>
            </a:r>
            <a:r>
              <a:rPr lang="en-US" baseline="0" dirty="0" smtClean="0">
                <a:latin typeface="Arial" pitchFamily="34" charset="0"/>
              </a:rPr>
              <a:t> and</a:t>
            </a:r>
            <a:r>
              <a:rPr lang="en-US" dirty="0" smtClean="0">
                <a:latin typeface="Arial" pitchFamily="34" charset="0"/>
              </a:rPr>
              <a:t> poly-a</a:t>
            </a:r>
            <a:r>
              <a:rPr lang="en-US" baseline="0" dirty="0" smtClean="0">
                <a:latin typeface="Arial" pitchFamily="34" charset="0"/>
              </a:rPr>
              <a:t> tails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28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Talk about adapters</a:t>
            </a:r>
            <a:r>
              <a:rPr lang="en-US" baseline="0" dirty="0" smtClean="0">
                <a:latin typeface="Arial" pitchFamily="34" charset="0"/>
              </a:rPr>
              <a:t> and</a:t>
            </a:r>
            <a:r>
              <a:rPr lang="en-US" dirty="0" smtClean="0">
                <a:latin typeface="Arial" pitchFamily="34" charset="0"/>
              </a:rPr>
              <a:t> poly-a</a:t>
            </a:r>
            <a:r>
              <a:rPr lang="en-US" baseline="0" dirty="0" smtClean="0">
                <a:latin typeface="Arial" pitchFamily="34" charset="0"/>
              </a:rPr>
              <a:t> tails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3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4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5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5803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0" y="5748338"/>
            <a:ext cx="915035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433638"/>
            <a:ext cx="8226425" cy="508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455613" y="1676400"/>
            <a:ext cx="8226425" cy="776288"/>
          </a:xfrm>
        </p:spPr>
        <p:txBody>
          <a:bodyPr/>
          <a:lstStyle>
            <a:lvl1pPr algn="ctr">
              <a:defRPr sz="4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316413"/>
            <a:ext cx="8226425" cy="457200"/>
          </a:xfrm>
        </p:spPr>
        <p:txBody>
          <a:bodyPr anchor="ctr"/>
          <a:lstStyle>
            <a:lvl1pPr algn="ctr">
              <a:defRPr sz="1400" i="1">
                <a:solidFill>
                  <a:schemeClr val="bg1"/>
                </a:solidFill>
              </a:defRPr>
            </a:lvl1pPr>
          </a:lstStyle>
          <a:p>
            <a:fld id="{063558E2-C08A-BA49-A7C3-6CBC8D97776F}" type="datetime1">
              <a:rPr lang="en-US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2000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4132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5377A9-A844-2D47-92B0-C571DAC59CD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59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949325"/>
            <a:ext cx="1778000" cy="5070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949325"/>
            <a:ext cx="5181600" cy="5070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8733FD-4891-9148-8480-E0D1CF78AF0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92538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0" y="0"/>
            <a:ext cx="9144000" cy="4648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1763713"/>
            <a:ext cx="8226425" cy="508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55613" y="1014413"/>
            <a:ext cx="8226425" cy="776287"/>
          </a:xfrm>
        </p:spPr>
        <p:txBody>
          <a:bodyPr/>
          <a:lstStyle>
            <a:lvl1pPr algn="ctr">
              <a:defRPr sz="4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2106613" y="2551113"/>
            <a:ext cx="490378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125" name="Line 53"/>
          <p:cNvSpPr>
            <a:spLocks noChangeShapeType="1"/>
          </p:cNvSpPr>
          <p:nvPr/>
        </p:nvSpPr>
        <p:spPr bwMode="auto">
          <a:xfrm>
            <a:off x="0" y="464820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" name="Picture 1" descr="RT_IU-UITS-PTI.V.CMYK.t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4724400"/>
            <a:ext cx="2982372" cy="201524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43200"/>
            <a:ext cx="8229600" cy="457200"/>
          </a:xfrm>
        </p:spPr>
        <p:txBody>
          <a:bodyPr/>
          <a:lstStyle>
            <a:lvl1pPr marL="0" indent="0" algn="ctr">
              <a:buNone/>
              <a:tabLst>
                <a:tab pos="177800" algn="l"/>
              </a:tabLst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34577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77213" cy="11430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773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42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5588" y="1852613"/>
            <a:ext cx="347821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852613"/>
            <a:ext cx="3479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0094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A20F34BE-C4AA-2B42-B0BD-0B7906E0248F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9244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28800"/>
            <a:ext cx="8177213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Division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200400"/>
            <a:ext cx="8229600" cy="685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Director name</a:t>
            </a:r>
          </a:p>
        </p:txBody>
      </p:sp>
    </p:spTree>
    <p:extLst>
      <p:ext uri="{BB962C8B-B14F-4D97-AF65-F5344CB8AC3E}">
        <p14:creationId xmlns:p14="http://schemas.microsoft.com/office/powerpoint/2010/main" val="3870376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731D4CB0-801E-E44E-A38A-864E7AAFC1EE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0177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F47209B8-7EA5-A849-AB90-432383FF9650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426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4B140-53C9-CC42-9EC3-3BE93585546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2697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C1654CE1-DA2A-7B4E-B327-087C815166FC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8279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4F6A8D25-4942-A946-AC28-B64CC25341A9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0706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811213"/>
            <a:ext cx="1778000" cy="5080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811213"/>
            <a:ext cx="5181600" cy="5080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C7F09DEF-C6F6-E348-9A6F-8AA7D855750B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6262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/>
          <a:p>
            <a:pPr defTabSz="914400"/>
            <a:fld id="{B0BE0D27-284E-AF4B-A1D4-8AD09030BABF}" type="datetime1">
              <a:rPr lang="en-US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6F75-AF33-48F5-8FB9-D6C33C5AB65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315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480F7B17-3429-FA41-9148-95971471930E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998755-5510-42EB-AAB5-837F380563EE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2541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DF5A530-4253-5246-A12E-1808CCD60962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5DFDA-C979-4D94-9A8C-97D4D1B3389D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2250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65016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95400" y="1981200"/>
            <a:ext cx="3748088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888" y="1981200"/>
            <a:ext cx="3749675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6265863"/>
            <a:ext cx="1706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0742DA2E-954F-8F49-904D-F9D39DDBCFCA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EE3136A-620C-459E-A354-A01300882E4C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0719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00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7165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0" y="177165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1400" y="615791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09A8C9B7-A50F-CA4D-A2B2-61A84EE22935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9/14/17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05200" y="6157913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1579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B1EB493-6F8C-4EB2-8FB3-554A37704F9E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381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4763" y="2128761"/>
            <a:ext cx="5249330" cy="230616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3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32403A-5FA1-4B46-B30D-B63DFC6459E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0232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5588" y="1981200"/>
            <a:ext cx="347821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981200"/>
            <a:ext cx="3479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B4A9B0-774B-B347-B813-6F1B14C068C6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7181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CE4828-FC4D-F543-8F82-DBCED0330D33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8603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CB92B4-AA3E-FC46-9529-A3E1F19E872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260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A1BAD8-2C9E-7A4C-998B-DCCF844B9B6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7543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04B5F-BD09-1F4F-842C-648857323F1A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9087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275A3B-45ED-CE42-AD2B-5F3408E70E7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9/14/17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8435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949325"/>
            <a:ext cx="7110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5588" y="1981200"/>
            <a:ext cx="71104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0" y="6781800"/>
            <a:ext cx="9150350" cy="82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48400"/>
            <a:ext cx="16002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320584A-582B-CE43-805A-A8DBCF7B7125}" type="datetime1">
              <a:rPr lang="en-US" smtClean="0">
                <a:solidFill>
                  <a:srgbClr val="B0B2B4"/>
                </a:solidFill>
                <a:latin typeface="Arial" pitchFamily="34" charset="0"/>
                <a:ea typeface="MS PGothic" pitchFamily="34" charset="-128"/>
                <a:cs typeface="ＭＳ Ｐゴシック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9/14/17</a:t>
            </a:fld>
            <a:endParaRPr lang="en-US" sz="1400">
              <a:solidFill>
                <a:srgbClr val="B0B2B4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248400"/>
            <a:ext cx="49530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  <a:latin typeface="Arial" charset="0"/>
                <a:ea typeface="ＭＳ Ｐゴシック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>
              <a:solidFill>
                <a:srgbClr val="B0B2B4"/>
              </a:solidFill>
              <a:cs typeface="ＭＳ Ｐゴシック"/>
            </a:endParaRPr>
          </a:p>
        </p:txBody>
      </p:sp>
      <p:sp>
        <p:nvSpPr>
          <p:cNvPr id="1031" name="Rectangle 29"/>
          <p:cNvSpPr>
            <a:spLocks noChangeArrowheads="1"/>
          </p:cNvSpPr>
          <p:nvPr userDrawn="1"/>
        </p:nvSpPr>
        <p:spPr bwMode="auto">
          <a:xfrm>
            <a:off x="0" y="0"/>
            <a:ext cx="9150350" cy="804863"/>
          </a:xfrm>
          <a:prstGeom prst="rect">
            <a:avLst/>
          </a:prstGeom>
          <a:solidFill>
            <a:srgbClr val="7D11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pic>
        <p:nvPicPr>
          <p:cNvPr id="1032" name="Picture 33" descr="iuwide_psd_wh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3" y="138113"/>
            <a:ext cx="1676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44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177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2613"/>
            <a:ext cx="8178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>
            <a:off x="0" y="577382"/>
            <a:ext cx="9144000" cy="0"/>
          </a:xfrm>
          <a:prstGeom prst="line">
            <a:avLst/>
          </a:prstGeom>
          <a:noFill/>
          <a:ln w="12700" cmpd="sng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1" name="Line 37"/>
          <p:cNvSpPr>
            <a:spLocks noChangeShapeType="1"/>
          </p:cNvSpPr>
          <p:nvPr/>
        </p:nvSpPr>
        <p:spPr bwMode="auto">
          <a:xfrm>
            <a:off x="0" y="6156325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064" name="Picture 40" descr="iu_h_wh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324600"/>
            <a:ext cx="22098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 algn="r">
              <a:defRPr sz="1200" b="1" cap="none" spc="0">
                <a:ln/>
                <a:solidFill>
                  <a:schemeClr val="accent3"/>
                </a:solidFill>
                <a:effectLst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D11A1371-1E5D-4540-8D6E-8432AB53A6A6}" type="slidenum">
              <a:rPr lang="en-US" i="1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i="1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4" name="Picture 3" descr="image (1)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54" y="16075"/>
            <a:ext cx="1607906" cy="5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9300" indent="-292100" algn="l" rtl="0" fontAlgn="base">
        <a:lnSpc>
          <a:spcPct val="110000"/>
        </a:lnSpc>
        <a:spcBef>
          <a:spcPct val="20000"/>
        </a:spcBef>
        <a:spcAft>
          <a:spcPct val="0"/>
        </a:spcAft>
        <a:buSzPct val="65000"/>
        <a:buFont typeface="Wingdings" charset="2"/>
        <a:buChar char="Ø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microsoft.com/office/2007/relationships/hdphoto" Target="../media/hdphoto1.wdp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cgas.org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7"/>
          <p:cNvSpPr>
            <a:spLocks noGrp="1" noChangeArrowheads="1"/>
          </p:cNvSpPr>
          <p:nvPr>
            <p:ph type="ctrTitle" sz="quarter"/>
          </p:nvPr>
        </p:nvSpPr>
        <p:spPr>
          <a:xfrm>
            <a:off x="835024" y="762000"/>
            <a:ext cx="7429501" cy="1524000"/>
          </a:xfrm>
          <a:noFill/>
        </p:spPr>
        <p:txBody>
          <a:bodyPr/>
          <a:lstStyle/>
          <a:p>
            <a:r>
              <a:rPr lang="en-US" sz="4800" dirty="0" smtClean="0"/>
              <a:t>Intro to Bioinformatics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14339" name="Rectangle 9"/>
          <p:cNvSpPr>
            <a:spLocks noChangeArrowheads="1"/>
          </p:cNvSpPr>
          <p:nvPr/>
        </p:nvSpPr>
        <p:spPr bwMode="auto">
          <a:xfrm>
            <a:off x="4276725" y="422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4340" name="Text Box 10"/>
          <p:cNvSpPr txBox="1">
            <a:spLocks noChangeArrowheads="1"/>
          </p:cNvSpPr>
          <p:nvPr/>
        </p:nvSpPr>
        <p:spPr bwMode="auto">
          <a:xfrm>
            <a:off x="427037" y="4094891"/>
            <a:ext cx="82264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i="0" dirty="0">
              <a:solidFill>
                <a:srgbClr val="FFFFFF"/>
              </a:solidFill>
              <a:cs typeface="ＭＳ Ｐゴシック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FFFFFF"/>
                </a:solidFill>
                <a:cs typeface="ＭＳ Ｐゴシック"/>
              </a:rPr>
              <a:t>Carrie Ganote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/>
            </a:r>
            <a:br>
              <a:rPr lang="en-US" sz="1800" i="0" dirty="0" smtClean="0">
                <a:solidFill>
                  <a:srgbClr val="FFFFFF"/>
                </a:solidFill>
                <a:cs typeface="ＭＳ Ｐゴシック"/>
              </a:rPr>
            </a:b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Guest starring: Tom </a:t>
            </a:r>
            <a:r>
              <a:rPr lang="en-US" sz="1800" i="0" dirty="0" err="1" smtClean="0">
                <a:solidFill>
                  <a:srgbClr val="FFFFFF"/>
                </a:solidFill>
                <a:cs typeface="ＭＳ Ｐゴシック"/>
              </a:rPr>
              <a:t>Doak</a:t>
            </a: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, Sheri 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Sanders</a:t>
            </a: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,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>
                <a:solidFill>
                  <a:srgbClr val="FFFFFF"/>
                </a:solidFill>
                <a:cs typeface="ＭＳ Ｐゴシック"/>
              </a:rPr>
              <a:t>Bhavya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>
                <a:solidFill>
                  <a:srgbClr val="FFFFFF"/>
                </a:solidFill>
                <a:cs typeface="ＭＳ Ｐゴシック"/>
              </a:rPr>
              <a:t>Nalagampalli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 smtClean="0">
                <a:solidFill>
                  <a:srgbClr val="FFFFFF"/>
                </a:solidFill>
                <a:cs typeface="ＭＳ Ｐゴシック"/>
              </a:rPr>
              <a:t>Papudeshi</a:t>
            </a:r>
            <a:endParaRPr lang="en-US" sz="1800" i="0" dirty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14341" name="Rectangle 20"/>
          <p:cNvSpPr>
            <a:spLocks noChangeArrowheads="1"/>
          </p:cNvSpPr>
          <p:nvPr/>
        </p:nvSpPr>
        <p:spPr bwMode="auto">
          <a:xfrm>
            <a:off x="1981200" y="6019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730250" y="3844925"/>
            <a:ext cx="7550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46" descr="IUwide_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978525"/>
            <a:ext cx="1905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age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8" y="5992587"/>
            <a:ext cx="2324100" cy="78740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433637"/>
            <a:ext cx="8226425" cy="953775"/>
          </a:xfrm>
        </p:spPr>
        <p:txBody>
          <a:bodyPr/>
          <a:lstStyle/>
          <a:p>
            <a:r>
              <a:rPr lang="en-US" dirty="0" smtClean="0"/>
              <a:t>University of Arkansas Workshop 2017</a:t>
            </a:r>
          </a:p>
          <a:p>
            <a:r>
              <a:rPr lang="en-US" dirty="0" smtClean="0"/>
              <a:t>Sept 11-12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3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I like to put the date, a small note about what is changing, and an overview of the project, where I got data from, </a:t>
            </a:r>
            <a:r>
              <a:rPr lang="en-US" sz="2800" kern="0" dirty="0" err="1" smtClean="0">
                <a:solidFill>
                  <a:srgbClr val="000000"/>
                </a:solidFill>
              </a:rPr>
              <a:t>etc</a:t>
            </a:r>
            <a:endParaRPr lang="en-US" sz="2800" kern="0" dirty="0" smtClean="0">
              <a:solidFill>
                <a:srgbClr val="000000"/>
              </a:solidFill>
            </a:endParaRP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37468" y="2992559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09/12/17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clg</a:t>
            </a:r>
            <a:endParaRPr lang="en-US" sz="24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Creating workshop data using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Schizosaccaromyces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pombe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data from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ensembl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  <a:b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ftp://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ftp.ensemblgenomes.org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/pub/current/fungi/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fasta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schizosaccharomyces_pombe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cds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endParaRPr lang="en-US" sz="24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5993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9-12 at 8.0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19" y="2889979"/>
            <a:ext cx="5889525" cy="3226270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356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Besides the README files (which ideally you should have in every directory), it helps to keep a lab notebook or a wiki so that you can share 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what you’ve 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done.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1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24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I suggest doing all major steps of a project (for which you take inputs and produce outputs to be used downstream)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inside of a shell script, and invoking the script:</a:t>
            </a:r>
            <a:endParaRPr lang="en-US" sz="2800" kern="0" dirty="0">
              <a:solidFill>
                <a:srgbClr val="000000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28185" y="4052797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n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ano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runTrinity.sh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Trinity –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seqTypes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…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ash 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runTrinity.sh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9350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5166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You must have a long-term plan for your data!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Where will you keep the final results? 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How often will you back up?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How will you fight the urge to hoard data?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What intermediates can you live without?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03449" y="3395064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fastqc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opt/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Sp_ds.left.fq</a:t>
            </a:r>
            <a:endParaRPr lang="en-US" sz="200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err="1" smtClean="0">
                <a:solidFill>
                  <a:srgbClr val="000000"/>
                </a:solidFill>
              </a:rPr>
              <a:t>FastQC</a:t>
            </a:r>
            <a:r>
              <a:rPr lang="en-US" sz="2800" kern="0" dirty="0" smtClean="0">
                <a:solidFill>
                  <a:srgbClr val="000000"/>
                </a:solidFill>
              </a:rPr>
              <a:t> is the best first step with raw </a:t>
            </a:r>
            <a:r>
              <a:rPr lang="en-US" sz="2800" kern="0" dirty="0" err="1" smtClean="0">
                <a:solidFill>
                  <a:srgbClr val="000000"/>
                </a:solidFill>
              </a:rPr>
              <a:t>fastq</a:t>
            </a:r>
            <a:r>
              <a:rPr lang="en-US" sz="2800" kern="0" dirty="0" smtClean="0">
                <a:solidFill>
                  <a:srgbClr val="000000"/>
                </a:solidFill>
              </a:rPr>
              <a:t> files!</a:t>
            </a:r>
          </a:p>
        </p:txBody>
      </p:sp>
    </p:spTree>
    <p:extLst>
      <p:ext uri="{BB962C8B-B14F-4D97-AF65-F5344CB8AC3E}">
        <p14:creationId xmlns:p14="http://schemas.microsoft.com/office/powerpoint/2010/main" val="183612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10675" y="3009496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java -Xmx15g -jar 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~/Ark2017/Trimmomatic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0.36/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trimmomatic-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0.36.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jar PE /opt/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Sp_ds.left.fq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opt/datasets/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trimmed_ds_left.fq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unpaired_trimmed_ds_left.fq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unpaired_trimmed_ds_right.fq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SLIDINGWINDOW:15:30 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MINLEN: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50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Run </a:t>
            </a:r>
            <a:r>
              <a:rPr lang="en-US" sz="2800" kern="0" dirty="0" err="1" smtClean="0">
                <a:solidFill>
                  <a:srgbClr val="000000"/>
                </a:solidFill>
              </a:rPr>
              <a:t>trimmomatic</a:t>
            </a:r>
            <a:r>
              <a:rPr lang="en-US" sz="2800" kern="0" dirty="0" smtClean="0">
                <a:solidFill>
                  <a:srgbClr val="000000"/>
                </a:solidFill>
              </a:rPr>
              <a:t> to clean up the reads, followed by </a:t>
            </a:r>
            <a:r>
              <a:rPr lang="en-US" sz="2800" kern="0" dirty="0" err="1" smtClean="0">
                <a:solidFill>
                  <a:srgbClr val="000000"/>
                </a:solidFill>
              </a:rPr>
              <a:t>FastQC</a:t>
            </a:r>
            <a:r>
              <a:rPr lang="en-US" sz="2800" kern="0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13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10675" y="3009496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Trinity -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seqType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fq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-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max_memory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12G </a:t>
            </a:r>
            <a:b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-–left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trimmed_ds_left.fq,trimmed_hs_left.fq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b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-–right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trimmed_ds_right.fq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trimmed_hs_right.fq</a:t>
            </a: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Run Trinity using the reads you have cleaned.</a:t>
            </a:r>
          </a:p>
        </p:txBody>
      </p:sp>
    </p:spTree>
    <p:extLst>
      <p:ext uri="{BB962C8B-B14F-4D97-AF65-F5344CB8AC3E}">
        <p14:creationId xmlns:p14="http://schemas.microsoft.com/office/powerpoint/2010/main" val="77690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79463" y="-998076"/>
            <a:ext cx="9442530" cy="1566634"/>
          </a:xfrm>
          <a:prstGeom prst="rect">
            <a:avLst/>
          </a:prstGeom>
          <a:solidFill>
            <a:srgbClr val="28283E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53010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What is Galaxy?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753661"/>
            <a:ext cx="7110412" cy="38738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At its core, </a:t>
            </a:r>
            <a:r>
              <a:rPr lang="en-US" dirty="0"/>
              <a:t>G</a:t>
            </a:r>
            <a:r>
              <a:rPr lang="en-US" dirty="0" smtClean="0"/>
              <a:t>alaxy is a </a:t>
            </a:r>
            <a:r>
              <a:rPr lang="en-US" dirty="0"/>
              <a:t>w</a:t>
            </a:r>
            <a:r>
              <a:rPr lang="en-US" dirty="0" smtClean="0"/>
              <a:t>eb-based tool for analyzing data</a:t>
            </a:r>
          </a:p>
          <a:p>
            <a:r>
              <a:rPr lang="en-US" dirty="0" smtClean="0"/>
              <a:t>It provides a set of tools that one can apply to the data</a:t>
            </a:r>
          </a:p>
          <a:p>
            <a:r>
              <a:rPr lang="en-US" dirty="0" smtClean="0"/>
              <a:t>It provides a trail of analyses one has run</a:t>
            </a:r>
          </a:p>
          <a:p>
            <a:r>
              <a:rPr lang="en-US" dirty="0" smtClean="0"/>
              <a:t>It allows for sharing of data sets, methods, and workflows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" y="184660"/>
            <a:ext cx="330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79463" y="-998076"/>
            <a:ext cx="9442530" cy="1566634"/>
          </a:xfrm>
          <a:prstGeom prst="rect">
            <a:avLst/>
          </a:prstGeom>
          <a:solidFill>
            <a:srgbClr val="28283E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53010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What is Galaxy?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" y="184660"/>
            <a:ext cx="330200" cy="317500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1059078" y="1976589"/>
            <a:ext cx="7110412" cy="308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Galaxy was originally conceived as a tool to allow biologists to get work done without the need for training as an informatician </a:t>
            </a:r>
          </a:p>
          <a:p>
            <a:r>
              <a:rPr lang="en-US" dirty="0" smtClean="0"/>
              <a:t>Galaxy’s purpose depends greatly on the tools made available to the user – these could be any command-line available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41" y="2391675"/>
            <a:ext cx="1881427" cy="564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91" y="4899333"/>
            <a:ext cx="2716851" cy="1048704"/>
          </a:xfrm>
          <a:prstGeom prst="rect">
            <a:avLst/>
          </a:prstGeom>
        </p:spPr>
      </p:pic>
      <p:pic>
        <p:nvPicPr>
          <p:cNvPr id="11" name="Picture 10" descr="m109.tiff"/>
          <p:cNvPicPr>
            <a:picLocks noChangeAspect="1"/>
          </p:cNvPicPr>
          <p:nvPr/>
        </p:nvPicPr>
        <p:blipFill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191"/>
            <a:ext cx="9144000" cy="7006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5217" y="5836105"/>
            <a:ext cx="581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 of M109 spiral galaxy courtesy of NOAO/AURA/NSF</a:t>
            </a:r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657706"/>
            <a:ext cx="9144000" cy="75666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There are many Galaxies in the Universe!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268" y="1771916"/>
            <a:ext cx="61232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Galaxy Main – hosted at 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/>
            </a:r>
            <a:b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</a:b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Texas </a:t>
            </a: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Advanced Computing Center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1461" y="3423101"/>
            <a:ext cx="576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Galaxy-P – Proteomics-focused, hosted </a:t>
            </a: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at 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U of Minnesota</a:t>
            </a:r>
            <a:endParaRPr lang="en-US" sz="2800" kern="0" dirty="0">
              <a:solidFill>
                <a:srgbClr val="000000"/>
              </a:solidFill>
              <a:ea typeface="MS PGothic" pitchFamily="34" charset="-128"/>
            </a:endParaRP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386" y="3423101"/>
            <a:ext cx="888805" cy="8888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6268" y="4743499"/>
            <a:ext cx="576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E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ach is autonomous and specialized</a:t>
            </a:r>
            <a:endParaRPr lang="en-US" sz="2800" kern="0" dirty="0">
              <a:solidFill>
                <a:srgbClr val="000000"/>
              </a:solidFill>
              <a:ea typeface="MS PGothic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5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95534" y="1487714"/>
            <a:ext cx="7983517" cy="4379770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Intro to NCGAS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Getting Started/Data Management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RNA-</a:t>
            </a:r>
            <a:r>
              <a:rPr lang="en-US" dirty="0" err="1" smtClean="0">
                <a:solidFill>
                  <a:srgbClr val="000000"/>
                </a:solidFill>
              </a:rPr>
              <a:t>Seq</a:t>
            </a:r>
            <a:r>
              <a:rPr lang="en-US" dirty="0" smtClean="0">
                <a:solidFill>
                  <a:srgbClr val="000000"/>
                </a:solidFill>
              </a:rPr>
              <a:t> Basics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Data Collection 101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Intro to Galaxy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Pop Quiz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Workflows (time permitting) + Lunch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Morning Schedule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523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9-11 at 5.12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28055" r="15556" b="23203"/>
          <a:stretch/>
        </p:blipFill>
        <p:spPr>
          <a:xfrm>
            <a:off x="1440612" y="2057911"/>
            <a:ext cx="6220506" cy="2908300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19125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Galaxy Anatomy and Physiology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887" y="2425659"/>
            <a:ext cx="1220913" cy="2184956"/>
          </a:xfrm>
        </p:spPr>
        <p:txBody>
          <a:bodyPr/>
          <a:lstStyle/>
          <a:p>
            <a:pPr marL="0" indent="0" algn="r" eaLnBrk="1" hangingPunct="1">
              <a:buNone/>
            </a:pPr>
            <a:r>
              <a:rPr lang="en-US" sz="1800" dirty="0" smtClean="0"/>
              <a:t>Tool bar – contains the available steps to apply to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810" y="2667000"/>
            <a:ext cx="67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501094" y="2057910"/>
            <a:ext cx="1350435" cy="2908300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15029" y="2057910"/>
            <a:ext cx="3128433" cy="29083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059179" y="2057910"/>
            <a:ext cx="1511216" cy="2908300"/>
          </a:xfrm>
          <a:prstGeom prst="rect">
            <a:avLst/>
          </a:prstGeom>
          <a:noFill/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62001" y="5534791"/>
            <a:ext cx="7796212" cy="59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en-US" sz="1800" dirty="0" smtClean="0"/>
              <a:t>Focus pane – shows options, parameters, and output for current item.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721600" y="2538784"/>
            <a:ext cx="1422400" cy="218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1800" dirty="0" smtClean="0"/>
              <a:t>History – shows steps previously taken to manipulate input data sets</a:t>
            </a:r>
          </a:p>
        </p:txBody>
      </p:sp>
    </p:spTree>
    <p:extLst>
      <p:ext uri="{BB962C8B-B14F-4D97-AF65-F5344CB8AC3E}">
        <p14:creationId xmlns:p14="http://schemas.microsoft.com/office/powerpoint/2010/main" val="124938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  <p:bldP spid="4" grpId="0" animBg="1"/>
      <p:bldP spid="8" grpId="0" animBg="1"/>
      <p:bldP spid="9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52816" y="734264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Galaxy – the perfect technology?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897" y="1688413"/>
            <a:ext cx="8698405" cy="4393023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dirty="0" smtClean="0"/>
              <a:t>There is no such thing as a perfect technology, but Galaxy might be good for you if you –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Don’t like looking up parameters/reading man pages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Don’t like managing job submissions/scripts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Want an automatic trail of data analysis steps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Like pastel colored web interfaces</a:t>
            </a:r>
          </a:p>
        </p:txBody>
      </p:sp>
    </p:spTree>
    <p:extLst>
      <p:ext uri="{BB962C8B-B14F-4D97-AF65-F5344CB8AC3E}">
        <p14:creationId xmlns:p14="http://schemas.microsoft.com/office/powerpoint/2010/main" val="77246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9-11 at 5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1: Getting data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1509877" y="2557542"/>
            <a:ext cx="512077" cy="5207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962813" y="4921657"/>
            <a:ext cx="992608" cy="52582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9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1 at 5.1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1: Getting data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859294" y="1752386"/>
            <a:ext cx="512077" cy="5207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8691" y="3005097"/>
            <a:ext cx="329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disk icon at the top left to find /opt.</a:t>
            </a:r>
          </a:p>
          <a:p>
            <a:endParaRPr lang="en-US" dirty="0"/>
          </a:p>
          <a:p>
            <a:r>
              <a:rPr lang="en-US" dirty="0" smtClean="0"/>
              <a:t>Use shift or ctrl to select multiples at a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96721" y="917575"/>
            <a:ext cx="8458073" cy="733425"/>
          </a:xfrm>
        </p:spPr>
        <p:txBody>
          <a:bodyPr/>
          <a:lstStyle/>
          <a:p>
            <a:pPr eaLnBrk="1" hangingPunct="1"/>
            <a:r>
              <a:rPr lang="en-US" dirty="0" smtClean="0"/>
              <a:t>A little housekeeping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618"/>
          <a:stretch/>
        </p:blipFill>
        <p:spPr>
          <a:xfrm>
            <a:off x="1307590" y="1919827"/>
            <a:ext cx="2819400" cy="174059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3316882" y="1919827"/>
            <a:ext cx="683559" cy="454717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352" y="3878466"/>
            <a:ext cx="388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attributes to change names</a:t>
            </a:r>
            <a:r>
              <a:rPr lang="en-US" dirty="0"/>
              <a:t> </a:t>
            </a:r>
            <a:r>
              <a:rPr lang="en-US" dirty="0" smtClean="0"/>
              <a:t>or change the official type..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657" y="1452113"/>
            <a:ext cx="3379931" cy="4764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534" y="4849937"/>
            <a:ext cx="396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Change the datasets to be of type </a:t>
            </a:r>
            <a:r>
              <a:rPr lang="en-US" sz="2000" b="1" dirty="0" err="1" smtClean="0"/>
              <a:t>fastqsanger</a:t>
            </a:r>
            <a:r>
              <a:rPr lang="en-US" sz="2000" b="1" dirty="0" smtClean="0"/>
              <a:t> (and not </a:t>
            </a:r>
            <a:r>
              <a:rPr lang="en-US" sz="2000" b="1" dirty="0" err="1" smtClean="0"/>
              <a:t>fastqcsanger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133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1 at 5.1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2: Assess data</a:t>
            </a:r>
          </a:p>
        </p:txBody>
      </p:sp>
    </p:spTree>
    <p:extLst>
      <p:ext uri="{BB962C8B-B14F-4D97-AF65-F5344CB8AC3E}">
        <p14:creationId xmlns:p14="http://schemas.microsoft.com/office/powerpoint/2010/main" val="146870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2: Assess data</a:t>
            </a:r>
          </a:p>
        </p:txBody>
      </p:sp>
      <p:pic>
        <p:nvPicPr>
          <p:cNvPr id="5" name="Picture 4" descr="Screen Shot 2017-09-11 at 5.18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316149" y="-6804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3: Trim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595" y="1336866"/>
            <a:ext cx="8698405" cy="439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Choose the trimmer by sliding window, and use the following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Window 15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Cutoff of 30</a:t>
            </a:r>
          </a:p>
        </p:txBody>
      </p:sp>
    </p:spTree>
    <p:extLst>
      <p:ext uri="{BB962C8B-B14F-4D97-AF65-F5344CB8AC3E}">
        <p14:creationId xmlns:p14="http://schemas.microsoft.com/office/powerpoint/2010/main" val="235806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28600" y="6248400"/>
            <a:ext cx="5791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smtClean="0">
                <a:solidFill>
                  <a:srgbClr val="B0B2B4"/>
                </a:solidFill>
                <a:cs typeface="ＭＳ Ｐゴシック"/>
              </a:rPr>
              <a:t>National Center for Genome Analysis Support: </a:t>
            </a:r>
            <a:r>
              <a:rPr lang="en-US" sz="1400" i="0" smtClean="0">
                <a:solidFill>
                  <a:srgbClr val="B0B2B4"/>
                </a:solidFill>
                <a:cs typeface="ＭＳ Ｐゴシック"/>
                <a:hlinkClick r:id="rId3"/>
              </a:rPr>
              <a:t>http://ncgas.org</a:t>
            </a:r>
            <a:r>
              <a:rPr lang="en-US" sz="1400" i="0" smtClean="0">
                <a:solidFill>
                  <a:srgbClr val="B0B2B4"/>
                </a:solidFill>
                <a:cs typeface="ＭＳ Ｐゴシック"/>
              </a:rPr>
              <a:t> </a:t>
            </a:r>
            <a:endParaRPr lang="en-US" sz="1600" smtClean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917575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3: Rinse, Repeat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0000" y="198979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Pictured are the left and right reads after trimming is complete.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These will do!</a:t>
            </a:r>
          </a:p>
        </p:txBody>
      </p:sp>
      <p:pic>
        <p:nvPicPr>
          <p:cNvPr id="3" name="Picture 2" descr="Screen Shot 2013-09-15 at 10.00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2060"/>
            <a:ext cx="3187700" cy="2627967"/>
          </a:xfrm>
          <a:prstGeom prst="rect">
            <a:avLst/>
          </a:prstGeom>
        </p:spPr>
      </p:pic>
      <p:pic>
        <p:nvPicPr>
          <p:cNvPr id="6" name="Picture 5" descr="Screen Shot 2013-09-15 at 10.00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2" y="2902060"/>
            <a:ext cx="3251468" cy="26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95534" y="1742910"/>
            <a:ext cx="7983517" cy="412457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Google a lot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Don’t </a:t>
            </a:r>
            <a:r>
              <a:rPr lang="en-US" dirty="0">
                <a:solidFill>
                  <a:srgbClr val="000000"/>
                </a:solidFill>
              </a:rPr>
              <a:t>obsess about being </a:t>
            </a:r>
            <a:r>
              <a:rPr lang="en-US" dirty="0" smtClean="0">
                <a:solidFill>
                  <a:srgbClr val="000000"/>
                </a:solidFill>
              </a:rPr>
              <a:t>an expert computer </a:t>
            </a:r>
            <a:r>
              <a:rPr lang="en-US" dirty="0">
                <a:solidFill>
                  <a:srgbClr val="000000"/>
                </a:solidFill>
              </a:rPr>
              <a:t>scientist; use what is comfortable for you</a:t>
            </a:r>
          </a:p>
          <a:p>
            <a:r>
              <a:rPr lang="en-US" dirty="0">
                <a:solidFill>
                  <a:srgbClr val="000000"/>
                </a:solidFill>
              </a:rPr>
              <a:t>Check your results</a:t>
            </a:r>
          </a:p>
          <a:p>
            <a:r>
              <a:rPr lang="en-US" dirty="0">
                <a:solidFill>
                  <a:srgbClr val="000000"/>
                </a:solidFill>
              </a:rPr>
              <a:t>Don</a:t>
            </a:r>
            <a:r>
              <a:rPr lang="fr-FR" dirty="0">
                <a:solidFill>
                  <a:srgbClr val="000000"/>
                </a:solidFill>
              </a:rPr>
              <a:t>’</a:t>
            </a:r>
            <a:r>
              <a:rPr lang="en-US" dirty="0">
                <a:solidFill>
                  <a:srgbClr val="000000"/>
                </a:solidFill>
              </a:rPr>
              <a:t>t Flail</a:t>
            </a:r>
          </a:p>
          <a:p>
            <a:r>
              <a:rPr lang="en-US" dirty="0">
                <a:solidFill>
                  <a:srgbClr val="000000"/>
                </a:solidFill>
              </a:rPr>
              <a:t>Document what you do, not just what works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29527" y="599911"/>
            <a:ext cx="870278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How to be an awesome bioinformatician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028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932" y="1488563"/>
            <a:ext cx="7656576" cy="3561761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3200" dirty="0" smtClean="0"/>
              <a:t>The National Center for Genome Analysis Support is based in Indiana but caters to a national audience with support from the NSF.</a:t>
            </a:r>
            <a:br>
              <a:rPr lang="en-US" sz="3200" dirty="0" smtClean="0"/>
            </a:br>
            <a:endParaRPr lang="en-US" sz="3200" dirty="0" smtClean="0"/>
          </a:p>
          <a:p>
            <a:pPr marL="0" indent="0" eaLnBrk="1" hangingPunct="1">
              <a:buNone/>
            </a:pPr>
            <a:r>
              <a:rPr lang="en-US" sz="3200" dirty="0" smtClean="0"/>
              <a:t>We provide computational resources and support for genomics, </a:t>
            </a:r>
            <a:r>
              <a:rPr lang="en-US" sz="3200" dirty="0" err="1" smtClean="0"/>
              <a:t>transcriptomics</a:t>
            </a:r>
            <a:r>
              <a:rPr lang="en-US" sz="3200" dirty="0" smtClean="0"/>
              <a:t>, and meta- projects.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Who is NCGAS?</a:t>
            </a:r>
          </a:p>
        </p:txBody>
      </p:sp>
    </p:spTree>
    <p:extLst>
      <p:ext uri="{BB962C8B-B14F-4D97-AF65-F5344CB8AC3E}">
        <p14:creationId xmlns:p14="http://schemas.microsoft.com/office/powerpoint/2010/main" val="29278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Why are you here?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95534" y="1487713"/>
            <a:ext cx="4657051" cy="40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35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Computational biology (especially on the command line) can be really daunting, but it can take you from this…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pipett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57" y="1149303"/>
            <a:ext cx="4447060" cy="50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1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Why are you here?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95534" y="1739655"/>
            <a:ext cx="4657051" cy="40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35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To this..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mrpickysuperfl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04" y="1873061"/>
            <a:ext cx="6553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3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41928" y="690642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Getting </a:t>
            </a:r>
          </a:p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started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pic>
        <p:nvPicPr>
          <p:cNvPr id="3" name="Picture 2" descr="dontpan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75" y="937587"/>
            <a:ext cx="3679804" cy="4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Getting back to your instance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pic>
        <p:nvPicPr>
          <p:cNvPr id="2" name="Picture 1" descr="Screen Shot 2017-09-12 at 7.2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08" y="1232663"/>
            <a:ext cx="6664271" cy="47727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214" y="2510315"/>
            <a:ext cx="173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up the web shell!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0"/>
            <a:ext cx="7784228" cy="166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Setting up extra data and environment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95534" y="1621931"/>
            <a:ext cx="7983517" cy="3307966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cd ~</a:t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git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clone https://</a:t>
            </a: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github.com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/NCGAS/Ark2017.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git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chmod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-R </a:t>
            </a: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a+rx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 .</a:t>
            </a:r>
            <a:b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source /opt/galaxy-17.05/paths</a:t>
            </a:r>
          </a:p>
        </p:txBody>
      </p:sp>
    </p:spTree>
    <p:extLst>
      <p:ext uri="{BB962C8B-B14F-4D97-AF65-F5344CB8AC3E}">
        <p14:creationId xmlns:p14="http://schemas.microsoft.com/office/powerpoint/2010/main" val="277878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28185" y="4052797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mkdir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Workshop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cd Workshop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nano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README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278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Data management starts with your 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first command.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Start by organizing using directory and file structure to your advantage.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Research Technologies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1268</Words>
  <Application>Microsoft Macintosh PowerPoint</Application>
  <PresentationFormat>On-screen Show (4:3)</PresentationFormat>
  <Paragraphs>168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1_Blank Presentation</vt:lpstr>
      <vt:lpstr>2_Blank Presentation</vt:lpstr>
      <vt:lpstr>Intro to Bioinformatics</vt:lpstr>
      <vt:lpstr>PowerPoint Presentation</vt:lpstr>
      <vt:lpstr>Who is NCGAS?</vt:lpstr>
      <vt:lpstr>Why are you here?</vt:lpstr>
      <vt:lpstr>Why are you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Galaxy?</vt:lpstr>
      <vt:lpstr>What is Galaxy?</vt:lpstr>
      <vt:lpstr>PowerPoint Presentation</vt:lpstr>
      <vt:lpstr>Galaxy Anatomy and Physiology</vt:lpstr>
      <vt:lpstr>Galaxy – the perfect technology?</vt:lpstr>
      <vt:lpstr>Step 1: Getting data</vt:lpstr>
      <vt:lpstr>Step 1: Getting data</vt:lpstr>
      <vt:lpstr>A little housekeeping</vt:lpstr>
      <vt:lpstr>Step 2: Assess data</vt:lpstr>
      <vt:lpstr>Step 2: Assess data</vt:lpstr>
      <vt:lpstr>Step 3: Trim</vt:lpstr>
      <vt:lpstr>Step 3: Rinse, Repeat</vt:lpstr>
      <vt:lpstr>PowerPoint Presentation</vt:lpstr>
    </vt:vector>
  </TitlesOfParts>
  <Manager/>
  <Company>IU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subject/>
  <dc:creator>Carrie Ganote</dc:creator>
  <cp:keywords/>
  <dc:description/>
  <cp:lastModifiedBy>Carrie Ganote</cp:lastModifiedBy>
  <cp:revision>34</cp:revision>
  <dcterms:created xsi:type="dcterms:W3CDTF">2017-09-09T19:15:41Z</dcterms:created>
  <dcterms:modified xsi:type="dcterms:W3CDTF">2017-09-14T19:13:30Z</dcterms:modified>
  <cp:category/>
</cp:coreProperties>
</file>